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59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 autoAdjust="0"/>
  </p:normalViewPr>
  <p:slideViewPr>
    <p:cSldViewPr snapToGrid="0" showGuides="1">
      <p:cViewPr>
        <p:scale>
          <a:sx n="100" d="100"/>
          <a:sy n="100" d="100"/>
        </p:scale>
        <p:origin x="-1146" y="-462"/>
      </p:cViewPr>
      <p:guideLst>
        <p:guide orient="horz" pos="2159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469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9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6/27/2024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6/27/2024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6/27/2024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1174" y="176510"/>
            <a:ext cx="99345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Государственное бюджетное дошкольное образовательное учреждение детский сад № 27 Московского района Санкт-Петербурга «Надежда»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43250" y="223906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Персонализированные программы наставничества на </a:t>
            </a:r>
            <a:r>
              <a:rPr lang="ru-RU" b="1" dirty="0" smtClean="0"/>
              <a:t>2023/2024 </a:t>
            </a:r>
            <a:r>
              <a:rPr lang="ru-RU" b="1" dirty="0"/>
              <a:t>учебный </a:t>
            </a:r>
            <a:r>
              <a:rPr lang="ru-RU" b="1" dirty="0" smtClean="0"/>
              <a:t>год</a:t>
            </a:r>
            <a:endParaRPr lang="ru-RU" b="1" dirty="0"/>
          </a:p>
        </p:txBody>
      </p:sp>
      <p:sp>
        <p:nvSpPr>
          <p:cNvPr id="4" name="AutoShape 2" descr="Наставничество - это когда человек вкладывает душу, делится секретами  профессии, которые позволили ему самому быть лучшим - Новос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Наставничество - это когда человек вкладывает душу, делится секретами  профессии, которые позволили ему самому быть лучшим - Новост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Наставничеств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3467100"/>
            <a:ext cx="3372422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9" descr="Современный взгляд на систему наставничеств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467100"/>
            <a:ext cx="4998808" cy="229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91289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-2001\Desktop\фото наставничество\IMG_20240514_194154~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332656"/>
            <a:ext cx="4143409" cy="490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-2001\Desktop\фото наставничество\IMG_20240514_1941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96" y="1396521"/>
            <a:ext cx="399775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219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-2001\Desktop\фото наставничество\IMG_20240514_200148~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980729"/>
            <a:ext cx="4913933" cy="4229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-2001\Desktop\фото наставничество\IMG_20240613_195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66" y="726348"/>
            <a:ext cx="4044459" cy="493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419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-2001\Desktop\фото наставничество\IMG_20240514_195713~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075" y="292022"/>
            <a:ext cx="4676479" cy="441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-2001\Desktop\фото наставничество\IMG_20240514_195653~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3" y="2132857"/>
            <a:ext cx="4139107" cy="42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861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-2001\Desktop\фото наставничество\IMG_20240613_1947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150" y="2924944"/>
            <a:ext cx="3202308" cy="365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-2001\Desktop\фото наставничество\IMG_20240613_194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67" y="404664"/>
            <a:ext cx="3145233" cy="383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-2001\Desktop\фото наставничество\IMG_20240613_1945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49" y="1102643"/>
            <a:ext cx="3181767" cy="383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502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 smtClean="0"/>
              <a:t>Государственное бюджетное дошкольное образовательное учреждение детский сад № 27 «Надежда» Московского района Санкт - Петербурга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 smtClean="0"/>
              <a:t>Персонализированная программа наставничества «педагог – педагог» </a:t>
            </a:r>
          </a:p>
          <a:p>
            <a:pPr marL="0" indent="0" algn="ctr">
              <a:buNone/>
            </a:pPr>
            <a:r>
              <a:rPr lang="ru-RU" sz="2000" b="1" dirty="0" smtClean="0"/>
              <a:t>на 2023 – 2024 учебный год</a:t>
            </a:r>
          </a:p>
          <a:p>
            <a:pPr marL="0" indent="0" algn="ctr">
              <a:buNone/>
            </a:pPr>
            <a:endParaRPr lang="ru-RU" sz="2800" b="1" dirty="0" smtClean="0"/>
          </a:p>
          <a:p>
            <a:pPr marL="0" indent="0" algn="ctr">
              <a:buNone/>
            </a:pPr>
            <a:r>
              <a:rPr lang="ru-RU" sz="2000" b="1" dirty="0" smtClean="0"/>
              <a:t>Изобразительная деятельность в детском саду</a:t>
            </a:r>
            <a:r>
              <a:rPr lang="ru-RU" sz="2800" b="1" dirty="0" smtClean="0"/>
              <a:t>.</a:t>
            </a:r>
            <a:endParaRPr lang="ru-RU" sz="2800" b="1" dirty="0"/>
          </a:p>
          <a:p>
            <a:pPr marL="0" indent="0" algn="ctr">
              <a:buNone/>
            </a:pPr>
            <a:endParaRPr lang="ru-RU" sz="2800" b="1" dirty="0"/>
          </a:p>
          <a:p>
            <a:pPr marL="0" indent="0" algn="r">
              <a:buNone/>
            </a:pPr>
            <a:endParaRPr lang="ru-RU" sz="2000" b="1" dirty="0" smtClean="0"/>
          </a:p>
          <a:p>
            <a:pPr marL="0" indent="0" algn="r">
              <a:buNone/>
            </a:pPr>
            <a:endParaRPr lang="ru-RU" sz="2000" b="1" dirty="0"/>
          </a:p>
          <a:p>
            <a:pPr marL="0" indent="0" algn="r">
              <a:buNone/>
            </a:pPr>
            <a:endParaRPr lang="ru-RU" sz="2000" b="1" dirty="0" smtClean="0"/>
          </a:p>
          <a:p>
            <a:pPr marL="0" indent="0" algn="r">
              <a:buNone/>
            </a:pPr>
            <a:r>
              <a:rPr lang="ru-RU" sz="2000" b="1" dirty="0" smtClean="0"/>
              <a:t>Наставник: Новожилова И.Г. воспитатель</a:t>
            </a:r>
          </a:p>
          <a:p>
            <a:pPr marL="0" indent="0" algn="r">
              <a:buNone/>
            </a:pPr>
            <a:r>
              <a:rPr lang="ru-RU" sz="2000" b="1" dirty="0" smtClean="0"/>
              <a:t>Наставляемый: </a:t>
            </a:r>
            <a:r>
              <a:rPr lang="ru-RU" sz="2000" b="1" dirty="0" err="1" smtClean="0"/>
              <a:t>Сулоева</a:t>
            </a:r>
            <a:r>
              <a:rPr lang="ru-RU" sz="2000" b="1" dirty="0" smtClean="0"/>
              <a:t> З.В. воспитатель</a:t>
            </a:r>
            <a:endParaRPr lang="ru-RU" sz="2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" r="1061"/>
          <a:stretch/>
        </p:blipFill>
        <p:spPr>
          <a:xfrm>
            <a:off x="719404" y="4077072"/>
            <a:ext cx="4341937" cy="18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08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/>
              <a:t>Цель:</a:t>
            </a:r>
          </a:p>
          <a:p>
            <a:pPr marL="0" indent="0">
              <a:buNone/>
            </a:pPr>
            <a:r>
              <a:rPr lang="ru-RU" sz="1800" dirty="0" smtClean="0"/>
              <a:t>оказание помощи молодому специалисту в повышении квалификации в изобразительной деятельности. Повышение уровня ее профессионального мастерства и овладение художественной компетентностью для создания условий художественно – эстетического развития детей.</a:t>
            </a:r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r>
              <a:rPr lang="ru-RU" sz="1800" dirty="0" smtClean="0"/>
              <a:t>Задачи:</a:t>
            </a:r>
          </a:p>
          <a:p>
            <a:pPr>
              <a:buFontTx/>
              <a:buChar char="-"/>
            </a:pPr>
            <a:r>
              <a:rPr lang="ru-RU" sz="1800" dirty="0" smtClean="0"/>
              <a:t>Обеспечить теоретическую, психологическую , методическую поддержку молодого педагога</a:t>
            </a:r>
          </a:p>
          <a:p>
            <a:pPr>
              <a:buFontTx/>
              <a:buChar char="-"/>
            </a:pPr>
            <a:r>
              <a:rPr lang="ru-RU" sz="1800" dirty="0" smtClean="0"/>
              <a:t>Стимулировать повышение практического уровня освоения знаний</a:t>
            </a:r>
          </a:p>
          <a:p>
            <a:pPr>
              <a:buFontTx/>
              <a:buChar char="-"/>
            </a:pPr>
            <a:r>
              <a:rPr lang="ru-RU" sz="1800" dirty="0" smtClean="0"/>
              <a:t>Овладение современными педагогическими технологиями</a:t>
            </a:r>
          </a:p>
          <a:p>
            <a:pPr>
              <a:buFontTx/>
              <a:buChar char="-"/>
            </a:pPr>
            <a:r>
              <a:rPr lang="ru-RU" sz="1800" dirty="0" smtClean="0"/>
              <a:t>Помочь педагогу внедрить полученные навыки в образовательный процесс</a:t>
            </a:r>
          </a:p>
          <a:p>
            <a:pPr>
              <a:buFontTx/>
              <a:buChar char="-"/>
            </a:pPr>
            <a:r>
              <a:rPr lang="ru-RU" sz="1800" dirty="0" smtClean="0"/>
              <a:t>Отслеживать динамику развития профессиональной деятельности </a:t>
            </a:r>
            <a:r>
              <a:rPr lang="ru-RU" sz="1800" dirty="0" err="1" smtClean="0"/>
              <a:t>Сулоевой</a:t>
            </a:r>
            <a:r>
              <a:rPr lang="ru-RU" sz="1800" dirty="0" smtClean="0"/>
              <a:t> З.В.</a:t>
            </a:r>
          </a:p>
          <a:p>
            <a:pPr>
              <a:buFontTx/>
              <a:buChar char="-"/>
            </a:pPr>
            <a:endParaRPr lang="ru-RU" sz="1800" dirty="0" smtClean="0"/>
          </a:p>
          <a:p>
            <a:pPr marL="0" indent="0">
              <a:buNone/>
            </a:pPr>
            <a:endParaRPr lang="ru-RU" sz="1800" dirty="0"/>
          </a:p>
          <a:p>
            <a:pPr marL="0" indent="0">
              <a:buNone/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70077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2" y="620688"/>
            <a:ext cx="5103557" cy="28803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8" y="3140968"/>
            <a:ext cx="5760640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>
            <a:off x="6576054" y="980728"/>
            <a:ext cx="3936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Консультации, беседы, мастер – классы в соответствии с планом работы педагога – наставника с наставляемым 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84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181" y="2276872"/>
            <a:ext cx="4104456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2371192"/>
            <a:ext cx="3933056" cy="39330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65" y="220049"/>
            <a:ext cx="4077072" cy="40770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19265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624" y="485990"/>
            <a:ext cx="2623731" cy="26150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548681"/>
            <a:ext cx="5664629" cy="31969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3409141"/>
            <a:ext cx="5692980" cy="32129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063239"/>
            <a:ext cx="2567408" cy="25588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5273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ое поле 2"/>
          <p:cNvSpPr txBox="1"/>
          <p:nvPr/>
        </p:nvSpPr>
        <p:spPr>
          <a:xfrm>
            <a:off x="1219835" y="834390"/>
            <a:ext cx="101111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b="1" dirty="0"/>
              <a:t>Государственное бюджетное дошкольное образовательное учреждение детский сад №</a:t>
            </a:r>
            <a:r>
              <a:rPr lang="en-US" altLang="ru-RU" b="1" dirty="0"/>
              <a:t>27</a:t>
            </a:r>
          </a:p>
          <a:p>
            <a:pPr algn="ctr"/>
            <a:r>
              <a:rPr lang="ru-RU" altLang="ru-RU" b="1" dirty="0"/>
              <a:t>Московского района Санкт-Петербурга </a:t>
            </a:r>
            <a:r>
              <a:rPr lang="ru-RU" altLang="ru-RU" b="1" dirty="0" smtClean="0"/>
              <a:t>«Надежда»</a:t>
            </a:r>
            <a:endParaRPr lang="en-US" altLang="ru-RU" b="1"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811020" y="2294254"/>
            <a:ext cx="798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Персонализированная программа наставничества «педагог - педагог» </a:t>
            </a:r>
            <a:endParaRPr lang="ru-RU" dirty="0" smtClean="0"/>
          </a:p>
          <a:p>
            <a:pPr algn="ctr"/>
            <a:r>
              <a:rPr lang="ru-RU" dirty="0" smtClean="0"/>
              <a:t>на 2023/2024 </a:t>
            </a:r>
            <a:r>
              <a:rPr lang="ru-RU" dirty="0"/>
              <a:t>учебный год</a:t>
            </a:r>
            <a:endParaRPr lang="en-US" altLang="en-US" b="1" dirty="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6356985" y="4775835"/>
            <a:ext cx="48418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en-US"/>
              <a:t>Наставник</a:t>
            </a:r>
            <a:r>
              <a:rPr lang="en-US" altLang="ru-RU"/>
              <a:t>: </a:t>
            </a:r>
            <a:r>
              <a:rPr lang="ru-RU" altLang="ru-RU"/>
              <a:t>Мамина Н</a:t>
            </a:r>
            <a:r>
              <a:rPr lang="en-US" altLang="ru-RU"/>
              <a:t>.</a:t>
            </a:r>
            <a:r>
              <a:rPr lang="ru-RU" altLang="ru-RU"/>
              <a:t>Ф</a:t>
            </a:r>
            <a:r>
              <a:rPr lang="en-US" altLang="ru-RU"/>
              <a:t>., </a:t>
            </a:r>
            <a:r>
              <a:rPr lang="ru-RU" altLang="ru-RU"/>
              <a:t>воспитатель</a:t>
            </a:r>
            <a:r>
              <a:rPr lang="en-US" altLang="ru-RU"/>
              <a:t>.</a:t>
            </a:r>
            <a:endParaRPr lang="ru-RU" altLang="ru-RU"/>
          </a:p>
          <a:p>
            <a:r>
              <a:rPr lang="ru-RU" altLang="ru-RU"/>
              <a:t>Наставляемый</a:t>
            </a:r>
            <a:r>
              <a:rPr lang="en-US" altLang="ru-RU"/>
              <a:t>: </a:t>
            </a:r>
            <a:r>
              <a:rPr lang="ru-RU" altLang="ru-RU"/>
              <a:t>Масленикова С</a:t>
            </a:r>
            <a:r>
              <a:rPr lang="en-US" altLang="ru-RU"/>
              <a:t>.</a:t>
            </a:r>
            <a:r>
              <a:rPr lang="ru-RU" altLang="ru-RU"/>
              <a:t>И</a:t>
            </a:r>
            <a:r>
              <a:rPr lang="en-US" altLang="ru-RU"/>
              <a:t>., </a:t>
            </a:r>
            <a:r>
              <a:rPr lang="ru-RU" altLang="ru-RU"/>
              <a:t>воспитатель</a:t>
            </a:r>
            <a:r>
              <a:rPr lang="en-US" altLang="ru-RU"/>
              <a:t>.</a:t>
            </a:r>
          </a:p>
        </p:txBody>
      </p:sp>
      <p:pic>
        <p:nvPicPr>
          <p:cNvPr id="1026" name="Picture 2" descr="Развитие мелкой моторики рук у детей c ЗПР посредством дидактической игры  «Веселые прищепки» (5 фото). Воспитателям детских садов, школьным учителям  и педагогам - Маам.ру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13"/>
          <a:stretch/>
        </p:blipFill>
        <p:spPr bwMode="auto">
          <a:xfrm>
            <a:off x="1565275" y="3109237"/>
            <a:ext cx="2568575" cy="312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1"/>
          </p:nvPr>
        </p:nvSpPr>
        <p:spPr>
          <a:xfrm>
            <a:off x="647700" y="427990"/>
            <a:ext cx="10996295" cy="5749290"/>
          </a:xfrm>
        </p:spPr>
        <p:txBody>
          <a:bodyPr/>
          <a:lstStyle/>
          <a:p>
            <a:pPr algn="just"/>
            <a:r>
              <a:rPr lang="ru-RU" altLang="ru-RU" sz="20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altLang="ru-RU" sz="20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обеспечить постепенное овладение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педагогом 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Маслениковой С</a:t>
            </a:r>
            <a:r>
              <a:rPr lang="en-US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технологией применения </a:t>
            </a:r>
            <a:r>
              <a:rPr lang="ru-RU" altLang="en-US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дидактических 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 для развития мелкой моторики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показать важность работы по развитию мелкой моторики рук через нетрадиционное использование различных предметов (пробки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камушки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прищепки и т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способствовать повышению уровня мотивации и профессиональной компетенции педагога в области применения полученных знаний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en-US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en-US" sz="20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en-US" altLang="en-US" sz="20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-оказывать помощь в профессиональное и должностной адаптации педагога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отношении которого осуществляется наставничество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условиям педагогической деятельности в ДОУ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познакомить со спецификой учреждения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помочь в создании условий предметно-развивающей среды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-помочь педагогу внедрять полученные навыки в </a:t>
            </a:r>
            <a:r>
              <a:rPr lang="ru-RU" altLang="en-US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-образовательный процесс</a:t>
            </a:r>
            <a:r>
              <a:rPr lang="en-US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altLang="en-US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en-US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-отслеживать динамику развития профессиональной деятельности</a:t>
            </a:r>
            <a:r>
              <a:rPr lang="en-US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" y="122555"/>
            <a:ext cx="3797935" cy="2848610"/>
          </a:xfrm>
          <a:prstGeom prst="rect">
            <a:avLst/>
          </a:prstGeom>
        </p:spPr>
      </p:pic>
      <p:pic>
        <p:nvPicPr>
          <p:cNvPr id="5" name="Изображение 4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100" y="69850"/>
            <a:ext cx="2846705" cy="3795395"/>
          </a:xfrm>
          <a:prstGeom prst="rect">
            <a:avLst/>
          </a:prstGeom>
        </p:spPr>
      </p:pic>
      <p:pic>
        <p:nvPicPr>
          <p:cNvPr id="6" name="Изображение 5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670" y="209550"/>
            <a:ext cx="3858895" cy="2894330"/>
          </a:xfrm>
          <a:prstGeom prst="rect">
            <a:avLst/>
          </a:prstGeom>
        </p:spPr>
      </p:pic>
      <p:pic>
        <p:nvPicPr>
          <p:cNvPr id="7" name="Изображение 6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810" y="3790315"/>
            <a:ext cx="3787775" cy="2840990"/>
          </a:xfrm>
          <a:prstGeom prst="rect">
            <a:avLst/>
          </a:prstGeom>
        </p:spPr>
      </p:pic>
      <p:pic>
        <p:nvPicPr>
          <p:cNvPr id="8" name="Изображение 7" descr="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7670" y="3790315"/>
            <a:ext cx="3858895" cy="2894330"/>
          </a:xfrm>
          <a:prstGeom prst="rect">
            <a:avLst/>
          </a:prstGeom>
        </p:spPr>
      </p:pic>
      <p:pic>
        <p:nvPicPr>
          <p:cNvPr id="9" name="Изображение 8" descr="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8930" y="4033520"/>
            <a:ext cx="3535045" cy="2651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260" y="566420"/>
            <a:ext cx="6776720" cy="793750"/>
          </a:xfrm>
        </p:spPr>
        <p:txBody>
          <a:bodyPr>
            <a:normAutofit/>
          </a:bodyPr>
          <a:lstStyle/>
          <a:p>
            <a:pPr algn="ctr"/>
            <a:r>
              <a:rPr lang="ru-RU" altLang="en-US" sz="3600" dirty="0"/>
              <a:t>Контроль за выполнением</a:t>
            </a:r>
          </a:p>
        </p:txBody>
      </p:sp>
      <p:pic>
        <p:nvPicPr>
          <p:cNvPr id="5" name="Изображение 4" descr="4-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2269" y="1710183"/>
            <a:ext cx="3555687" cy="4742180"/>
          </a:xfrm>
          <a:prstGeom prst="rect">
            <a:avLst/>
          </a:prstGeom>
        </p:spPr>
      </p:pic>
      <p:pic>
        <p:nvPicPr>
          <p:cNvPr id="7" name="Изображение 6" descr="4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035" y="1740907"/>
            <a:ext cx="3552190" cy="4737364"/>
          </a:xfrm>
          <a:prstGeom prst="rect">
            <a:avLst/>
          </a:prstGeom>
        </p:spPr>
      </p:pic>
      <p:pic>
        <p:nvPicPr>
          <p:cNvPr id="8" name="Изображение 7" descr="4-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15" y="1710183"/>
            <a:ext cx="3601085" cy="480362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-1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5753" b="15134"/>
          <a:stretch/>
        </p:blipFill>
        <p:spPr>
          <a:xfrm>
            <a:off x="462915" y="1000125"/>
            <a:ext cx="3656330" cy="4819650"/>
          </a:xfrm>
          <a:prstGeom prst="rect">
            <a:avLst/>
          </a:prstGeom>
        </p:spPr>
      </p:pic>
      <p:pic>
        <p:nvPicPr>
          <p:cNvPr id="3" name="Изображение 3" descr="4-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6120" y="226695"/>
            <a:ext cx="3640455" cy="2730500"/>
          </a:xfrm>
          <a:prstGeom prst="rect">
            <a:avLst/>
          </a:prstGeom>
        </p:spPr>
      </p:pic>
      <p:pic>
        <p:nvPicPr>
          <p:cNvPr id="5" name="Изображение 5" descr="4-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1670" y="1421130"/>
            <a:ext cx="3605530" cy="4808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9403" y="332656"/>
            <a:ext cx="1084920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Государственное бюджетное дошкольное образовательное  учреждение детский сад №27 Московского района  Санкт-Петербурга «Надежда»</a:t>
            </a: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35492" y="1638537"/>
            <a:ext cx="92170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Персонализированная программа наставничества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«педагог - педагог»</a:t>
            </a:r>
          </a:p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2023/2024 учебный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070748" y="2612560"/>
            <a:ext cx="7824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Наставник: Морозова И.В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., воспитатель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Наставляемый: Кудряшова Н. 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., воспитатель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77" y="3212976"/>
            <a:ext cx="3474827" cy="260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962" y="4068231"/>
            <a:ext cx="3902087" cy="212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053" y="3221162"/>
            <a:ext cx="3792300" cy="2440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858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673" y="692696"/>
            <a:ext cx="110412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u="sng" dirty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обеспечить  овладение  педагогом Кудряшовой Н.Г. знаниями о методике применения развивающих и дидактических игр на развитие психических процессов (памяти, внимания, мышления)  у детей с нарушением слуха, необходимыми для внедрения игровых технологий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-образовательную работу с детьми в условиях реализации ФГОС.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48313" y="2558334"/>
            <a:ext cx="108744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обеспечивать формирование и развитие профессиональных знаний и навыков педагога, в отношении которого осуществляется наставничество;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оказывать методическую поддержку в области познавательного развития детей дошкольного возраста;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оказывать помощь  в преодолении профессиональных трудностей, возникающих при выполнении должностных обязанностей;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-  оказывать помощь педагогу во внедрении полученных знаний  в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-образовательный процесс;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-   отслеживать динамику развития профессиональной деятельности в данном направлении.</a:t>
            </a:r>
          </a:p>
        </p:txBody>
      </p:sp>
    </p:spTree>
    <p:extLst>
      <p:ext uri="{BB962C8B-B14F-4D97-AF65-F5344CB8AC3E}">
        <p14:creationId xmlns:p14="http://schemas.microsoft.com/office/powerpoint/2010/main" val="21793070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-2001\Desktop\фото наставничество\IMG_20240514_193957~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64" y="1100733"/>
            <a:ext cx="3956611" cy="46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-2001\Desktop\фото наставничество\IMG_20240514_193955~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620" y="1100733"/>
            <a:ext cx="3412629" cy="46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492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476</Words>
  <Application>Microsoft Office PowerPoint</Application>
  <PresentationFormat>Произвольный</PresentationFormat>
  <Paragraphs>52</Paragraphs>
  <Slides>18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Контроль за выполнением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Государственное бюджетное дошкольное образовательное учреждение детский сад № 27 «Надежда» Московского района Санкт - Петербурга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DS-N</dc:creator>
  <cp:lastModifiedBy>DS-N</cp:lastModifiedBy>
  <cp:revision>6</cp:revision>
  <dcterms:created xsi:type="dcterms:W3CDTF">2024-06-12T16:03:07Z</dcterms:created>
  <dcterms:modified xsi:type="dcterms:W3CDTF">2024-06-27T13:12:11Z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1049-12.2.0.17119</vt:lpwstr>
  </property>
  <property fmtid="{D5CDD505-2E9C-101B-9397-08002B2CF9AE}" pid="3" name="ICV">
    <vt:lpwstr>4F21CB8CB8154E2CBCEB84BC4013287F_11</vt:lpwstr>
  </property>
</Properties>
</file>